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70" r:id="rId4"/>
    <p:sldId id="268" r:id="rId5"/>
    <p:sldId id="258" r:id="rId6"/>
    <p:sldId id="263" r:id="rId7"/>
    <p:sldId id="259" r:id="rId8"/>
    <p:sldId id="264" r:id="rId9"/>
    <p:sldId id="267" r:id="rId10"/>
    <p:sldId id="269" r:id="rId11"/>
    <p:sldId id="260" r:id="rId12"/>
    <p:sldId id="261" r:id="rId13"/>
    <p:sldId id="262" r:id="rId14"/>
    <p:sldId id="265" r:id="rId15"/>
    <p:sldId id="266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93AF6-67E1-49B0-AC4D-F6D5717F5F81}" v="339" dt="2021-10-24T18:46:34.424"/>
    <p1510:client id="{A7229AF9-A04D-4E82-A89F-2BE24A2694B0}" v="2753" dt="2021-10-31T20:17:29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8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3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0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3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3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8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5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7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3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2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10/31/2021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4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3142" y="725467"/>
            <a:ext cx="10733204" cy="2784496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tx2"/>
                </a:solidFill>
                <a:cs typeface="Posterama"/>
              </a:rPr>
              <a:t>Работа с </a:t>
            </a:r>
            <a:r>
              <a:rPr lang="ru-RU" dirty="0" err="1">
                <a:solidFill>
                  <a:schemeClr val="tx2"/>
                </a:solidFill>
                <a:cs typeface="Posterama"/>
              </a:rPr>
              <a:t>UIKit</a:t>
            </a:r>
            <a:endParaRPr lang="ru-RU" dirty="0" err="1">
              <a:solidFill>
                <a:schemeClr val="tx2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10733204" cy="15605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solidFill>
                  <a:schemeClr val="tx2"/>
                </a:solidFill>
              </a:rPr>
              <a:t>Использование библиотеки построения графического пользовательского интерфейса 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6B943-36F7-44C9-9495-AAD5F4E9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6"/>
            <a:ext cx="10754527" cy="767386"/>
          </a:xfrm>
        </p:spPr>
        <p:txBody>
          <a:bodyPr anchor="b">
            <a:normAutofit/>
          </a:bodyPr>
          <a:lstStyle/>
          <a:p>
            <a:r>
              <a:rPr lang="ru-RU" dirty="0">
                <a:solidFill>
                  <a:schemeClr val="tx2"/>
                </a:solidFill>
                <a:cs typeface="Posterama"/>
              </a:rPr>
              <a:t>Анимации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C9E9C7-02B1-47B2-9FCC-C8F49671F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488376"/>
            <a:ext cx="9905163" cy="3133458"/>
          </a:xfrm>
        </p:spPr>
        <p:txBody>
          <a:bodyPr anchor="t">
            <a:normAutofit/>
          </a:bodyPr>
          <a:lstStyle/>
          <a:p>
            <a:r>
              <a:rPr lang="ru-RU" sz="1800">
                <a:solidFill>
                  <a:schemeClr val="tx2"/>
                </a:solidFill>
              </a:rPr>
              <a:t>Создание анимаций сводится к указанию элементу графического интерфейса, какие преобразования и за какое время он должен выполнить.</a:t>
            </a:r>
          </a:p>
          <a:p>
            <a:pPr>
              <a:buClr>
                <a:srgbClr val="FFFFFF"/>
              </a:buClr>
            </a:pPr>
            <a:r>
              <a:rPr lang="ru-RU" sz="1800">
                <a:solidFill>
                  <a:schemeClr val="tx2"/>
                </a:solidFill>
              </a:rPr>
              <a:t>Преобразования как правило </a:t>
            </a:r>
            <a:r>
              <a:rPr lang="ru-RU" sz="1800">
                <a:solidFill>
                  <a:schemeClr val="tx1"/>
                </a:solidFill>
                <a:ea typeface="+mn-lt"/>
                <a:cs typeface="+mn-lt"/>
              </a:rPr>
              <a:t>аффинные, то есть есть возможгость задать различные повороты, перемещения, увеличения.</a:t>
            </a:r>
          </a:p>
          <a:p>
            <a:pPr>
              <a:buClr>
                <a:srgbClr val="FFFFFF"/>
              </a:buClr>
            </a:pPr>
            <a:r>
              <a:rPr lang="ru-RU" sz="1800">
                <a:solidFill>
                  <a:schemeClr val="tx1"/>
                </a:solidFill>
                <a:ea typeface="+mn-lt"/>
                <a:cs typeface="+mn-lt"/>
              </a:rPr>
              <a:t>Но есть еще способ добавить анимацию изменения формы, например из окружности сделать квадрат.</a:t>
            </a:r>
            <a:endParaRPr lang="ru-RU" sz="18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endParaRPr lang="ru-RU" sz="18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ru-RU" sz="1800">
                <a:solidFill>
                  <a:schemeClr val="tx1"/>
                </a:solidFill>
                <a:ea typeface="+mn-lt"/>
                <a:cs typeface="+mn-lt"/>
              </a:rPr>
              <a:t>За анимацию объектов отвечает функция animate у UIView компонента</a:t>
            </a:r>
          </a:p>
        </p:txBody>
      </p:sp>
    </p:spTree>
    <p:extLst>
      <p:ext uri="{BB962C8B-B14F-4D97-AF65-F5344CB8AC3E}">
        <p14:creationId xmlns:p14="http://schemas.microsoft.com/office/powerpoint/2010/main" val="342586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E7E1993-6448-42F8-8FB3-76104F4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40B5B8B-1859-452F-A82A-CDD8D2518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65BF84F9-3CC3-492E-BF19-8E32FBB3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0CCF3E0C-EF46-4FD7-8134-966F9FE8B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B3131A-B518-43E5-A896-E9D654A4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837" y="-76200"/>
            <a:ext cx="12214827" cy="6858000"/>
            <a:chOff x="-6214" y="-1"/>
            <a:chExt cx="12214827" cy="685800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76355E6-7A00-4B30-A47B-80EF0D0D6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D0B06C-9FFD-42E8-B19F-062C248CD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291278-5FDA-45C6-B93E-1FA6D9130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FF95DF7-BFEE-4791-A691-BAF693F3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7C504F1-5AA9-45F5-9030-2253388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D75999E-3496-4713-8046-AC17DB266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B91000-D71E-40A8-AA8F-E9BB106A8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A9D188E-6FDB-47DE-A5FB-728E56BD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98C242-C677-4CF5-A189-52C3ADAF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D7CD7F-137F-42DC-AFFA-52D9B8DF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E3C1C05-EF55-47B3-B1D8-54911633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E6BE961-4385-4384-B028-D57AA88EF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98288B9-9DC0-41DF-BDC2-329675E1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97B8C6-FF63-4B6A-913C-50CB2EB7B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3734427-CEE3-45F9-8CDE-7DC28971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443404-2D71-4E54-86D6-DB0D769AA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C94E908-A14E-4E7A-B4FC-BB9D82FD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2E257B4-59EA-43CC-A20C-D2755D26B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1037FBF-2F84-4578-9624-4E6D10766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26E3BDC-D7FC-4C7E-9F35-1D05C9D54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E39965B-216F-478B-8653-0F7B877C0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2116FC6-1CFC-4E87-8431-E7833BFB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829DA6-D97C-490E-BEEF-83832787D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495B6D3-A3B6-4636-A210-AFC128284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2462476-3252-49A1-93CE-4FA22B830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3C18803-7708-483D-8CE3-0992784BB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4024AE-5222-4804-AA42-E7A4C0B97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14FBE75-ECC4-4BB7-92B2-74D6CF6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7061C60-9F4E-4144-B974-AFB802AF4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B0648-3172-43F5-8956-92E2E45E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57" y="61248"/>
            <a:ext cx="4952999" cy="2244178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2"/>
                </a:solidFill>
                <a:cs typeface="Posterama"/>
              </a:rPr>
              <a:t>Контроллеры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E18FDE-3793-46F3-96FE-24F80EFE2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57" y="1723572"/>
            <a:ext cx="5845627" cy="487849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>
                <a:solidFill>
                  <a:schemeClr val="tx2"/>
                </a:solidFill>
              </a:rPr>
              <a:t>Приложение может потребовать разграничивать и структурировать элементы определенным образом или, например, распределять эти элементы на различные экраны.</a:t>
            </a:r>
          </a:p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ru-RU" sz="1800">
                <a:solidFill>
                  <a:schemeClr val="tx2"/>
                </a:solidFill>
              </a:rPr>
              <a:t>В базовом случае UIView контроллер выступает контейнером для элементов.</a:t>
            </a:r>
          </a:p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ru-RU" sz="1800">
                <a:solidFill>
                  <a:schemeClr val="tx2"/>
                </a:solidFill>
              </a:rPr>
              <a:t>Но есть другие типы контроллеров для распределения элементов, такие как:</a:t>
            </a:r>
          </a:p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ru-RU" sz="1800">
                <a:solidFill>
                  <a:schemeClr val="tx2"/>
                </a:solidFill>
              </a:rPr>
              <a:t>TabBarControoler</a:t>
            </a:r>
          </a:p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ru-RU" sz="1800">
                <a:solidFill>
                  <a:schemeClr val="tx2"/>
                </a:solidFill>
              </a:rPr>
              <a:t>NavigationViewController</a:t>
            </a:r>
          </a:p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ru-RU" sz="1800">
                <a:solidFill>
                  <a:schemeClr val="tx2"/>
                </a:solidFill>
              </a:rPr>
              <a:t>ColectionViewController</a:t>
            </a:r>
          </a:p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ru-RU" sz="1800">
                <a:solidFill>
                  <a:schemeClr val="tx2"/>
                </a:solidFill>
              </a:rPr>
              <a:t>TableViewController</a:t>
            </a:r>
          </a:p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ru-RU" sz="1800">
                <a:solidFill>
                  <a:schemeClr val="tx2"/>
                </a:solidFill>
              </a:rPr>
              <a:t>SplitViewController и т. д.</a:t>
            </a:r>
          </a:p>
          <a:p>
            <a:pPr>
              <a:lnSpc>
                <a:spcPct val="100000"/>
              </a:lnSpc>
              <a:buClr>
                <a:srgbClr val="FFFFFF"/>
              </a:buClr>
            </a:pPr>
            <a:endParaRPr lang="ru-RU" sz="1000">
              <a:solidFill>
                <a:schemeClr val="tx2"/>
              </a:solidFill>
            </a:endParaRPr>
          </a:p>
        </p:txBody>
      </p:sp>
      <p:pic>
        <p:nvPicPr>
          <p:cNvPr id="4" name="Рисунок 4" descr="Изображение выглядит как текст, прибор&#10;&#10;Автоматически созданное описание">
            <a:extLst>
              <a:ext uri="{FF2B5EF4-FFF2-40B4-BE49-F238E27FC236}">
                <a16:creationId xmlns:a16="http://schemas.microsoft.com/office/drawing/2014/main" id="{613646AE-00AF-4BF8-8571-056ACD82B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4" r="2" b="2"/>
          <a:stretch/>
        </p:blipFill>
        <p:spPr>
          <a:xfrm>
            <a:off x="7024914" y="1053885"/>
            <a:ext cx="4579978" cy="47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5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4293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1475A-A38E-443D-9433-25D29C055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9" y="1450804"/>
            <a:ext cx="6193970" cy="30307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2"/>
                </a:solidFill>
                <a:cs typeface="Posterama"/>
              </a:rPr>
              <a:t>Адаптивные элементы интерфейса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1630645-C7DA-43C8-BDC4-FC7E9F21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98" y="721081"/>
            <a:ext cx="3387464" cy="552387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70FA242-4906-4B0D-85AA-4A111AE7B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772" y="2060147"/>
            <a:ext cx="7050312" cy="4576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>
                <a:solidFill>
                  <a:schemeClr val="tx2"/>
                </a:solidFill>
              </a:rPr>
              <a:t>Адаптивность полезное свойство любых графических интерфейсов. Оно гарантирует превосходный визуальный вид нашей программы на любых экранах. </a:t>
            </a:r>
          </a:p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ru-RU" sz="2000">
                <a:solidFill>
                  <a:schemeClr val="tx2"/>
                </a:solidFill>
              </a:rPr>
              <a:t>Чтобы добится адаптивность достаточно задавать определенного типа правила отступов для элементов.</a:t>
            </a:r>
          </a:p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ru-RU" sz="2000">
                <a:solidFill>
                  <a:schemeClr val="tx2"/>
                </a:solidFill>
              </a:rPr>
              <a:t>Например, можно установить привязку раположения кнопки к боковой грани, которая позволит программе сомой высчитывать ее расположение при изменении разрешения экрана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222727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1EDBA-8207-48BB-9D90-005E18CD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  <a:cs typeface="Posterama"/>
              </a:rPr>
              <a:t>Создание своих элементов интерфейса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F1D9DA-8CF5-4030-AC9D-A4AE69B89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>
            <a:normAutofit/>
          </a:bodyPr>
          <a:lstStyle/>
          <a:p>
            <a:r>
              <a:rPr lang="ru-RU" sz="1800">
                <a:solidFill>
                  <a:schemeClr val="tx2"/>
                </a:solidFill>
              </a:rPr>
              <a:t>В случае, когда не достаточен базовый набор элементов, разработчик легко может расширить его унаследовавшись от классов UIView или UIControl.</a:t>
            </a:r>
            <a:endParaRPr lang="ru-RU" sz="1800" dirty="0">
              <a:solidFill>
                <a:schemeClr val="tx2"/>
              </a:solidFill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DB76A6-85AC-4D67-A29A-1B72EA63C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0" r="26866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404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8A6775-77E8-4775-A3BD-4E16F2C2E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lang="ru-RU">
                <a:solidFill>
                  <a:schemeClr val="tx2"/>
                </a:solidFill>
                <a:cs typeface="Posterama"/>
              </a:rPr>
              <a:t>Xib</a:t>
            </a:r>
            <a:r>
              <a:rPr lang="ru-RU" dirty="0">
                <a:solidFill>
                  <a:schemeClr val="tx2"/>
                </a:solidFill>
                <a:cs typeface="Posterama"/>
              </a:rPr>
              <a:t> файлы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760D72A-4FCD-4941-B7FC-886F4F85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20" b="21926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AE1EF0D5-B376-497D-BB66-98E61B41F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335" y="3533064"/>
            <a:ext cx="7124850" cy="2722593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Xib файлы представляют из себя 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кусочки сгруппированых</a:t>
            </a:r>
            <a:r>
              <a:rPr lang="en-US" sz="1800" dirty="0">
                <a:solidFill>
                  <a:schemeClr val="tx2"/>
                </a:solidFill>
              </a:rPr>
              <a:t> </a:t>
            </a:r>
            <a:r>
              <a:rPr lang="en-US" sz="1800">
                <a:solidFill>
                  <a:schemeClr val="tx2"/>
                </a:solidFill>
              </a:rPr>
              <a:t>элементов.</a:t>
            </a:r>
            <a:endParaRPr lang="ru-RU">
              <a:solidFill>
                <a:schemeClr val="tx2"/>
              </a:solidFill>
            </a:endParaRPr>
          </a:p>
          <a:p>
            <a:pPr>
              <a:buClr>
                <a:srgbClr val="FFFFFF"/>
              </a:buClr>
            </a:pPr>
            <a:r>
              <a:rPr lang="en-US" sz="1800">
                <a:solidFill>
                  <a:schemeClr val="tx2"/>
                </a:solidFill>
              </a:rPr>
              <a:t>Преимуществом такого подхода является возможность переиспользования этих кусочков.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Clr>
                <a:srgbClr val="FFFFFF"/>
              </a:buClr>
            </a:pPr>
            <a:r>
              <a:rPr lang="en-US" sz="1800">
                <a:solidFill>
                  <a:schemeClr val="tx2"/>
                </a:solidFill>
              </a:rPr>
              <a:t>Но важно, что xib файлы требуют загрузки из кода, это напрямую влияет на скорость работы приложения.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6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F9712-8B21-4BA8-8827-5E6C3986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  <a:cs typeface="Posterama"/>
              </a:rPr>
              <a:t>Рисование на элементе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89209A-EEBB-4535-B174-9E5B9912B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116" y="728906"/>
            <a:ext cx="3106773" cy="5530906"/>
          </a:xfrm>
        </p:spPr>
        <p:txBody>
          <a:bodyPr anchor="ctr">
            <a:normAutofit/>
          </a:bodyPr>
          <a:lstStyle/>
          <a:p>
            <a:r>
              <a:rPr lang="ru-RU" sz="1800">
                <a:solidFill>
                  <a:schemeClr val="tx2"/>
                </a:solidFill>
              </a:rPr>
              <a:t>Иногда требуется изобразить, что то определенное, например, график для этих целей существует возможность ресования на элементе.</a:t>
            </a:r>
            <a:endParaRPr lang="ru-RU">
              <a:solidFill>
                <a:schemeClr val="tx2"/>
              </a:solidFill>
            </a:endParaRPr>
          </a:p>
          <a:p>
            <a:pPr>
              <a:buClr>
                <a:srgbClr val="FFFFFF"/>
              </a:buClr>
            </a:pPr>
            <a:r>
              <a:rPr lang="ru-RU" sz="1800">
                <a:solidFill>
                  <a:schemeClr val="tx2"/>
                </a:solidFill>
              </a:rPr>
              <a:t>Существует набор функций для рисования и заливки точек, линий, элипсов, кривых.</a:t>
            </a:r>
            <a:endParaRPr lang="ru-RU" sz="1800" dirty="0">
              <a:solidFill>
                <a:schemeClr val="tx2"/>
              </a:solidFill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77328C4-9C6B-4DE0-A9F3-11A215DE5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4" y="2454485"/>
            <a:ext cx="6850743" cy="38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3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3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84CF5-D3E6-45CC-9386-34DE6ED3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6"/>
            <a:ext cx="10754527" cy="548180"/>
          </a:xfrm>
        </p:spPr>
        <p:txBody>
          <a:bodyPr anchor="b">
            <a:normAutofit fontScale="90000"/>
          </a:bodyPr>
          <a:lstStyle/>
          <a:p>
            <a:r>
              <a:rPr lang="ru-RU" dirty="0">
                <a:solidFill>
                  <a:schemeClr val="tx2"/>
                </a:solidFill>
                <a:cs typeface="Posterama"/>
              </a:rPr>
              <a:t>Приступая к работе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E6E64-256F-4E9A-BC0E-220A64D43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47414"/>
            <a:ext cx="9745506" cy="2552886"/>
          </a:xfrm>
        </p:spPr>
        <p:txBody>
          <a:bodyPr anchor="t">
            <a:normAutofit/>
          </a:bodyPr>
          <a:lstStyle/>
          <a:p>
            <a:r>
              <a:rPr lang="ru-RU" sz="1800" dirty="0">
                <a:solidFill>
                  <a:schemeClr val="tx2"/>
                </a:solidFill>
              </a:rPr>
              <a:t>Для работы потребуется среда </a:t>
            </a:r>
            <a:r>
              <a:rPr lang="ru-RU" sz="1800" dirty="0" err="1">
                <a:solidFill>
                  <a:schemeClr val="tx2"/>
                </a:solidFill>
              </a:rPr>
              <a:t>Xcode</a:t>
            </a:r>
            <a:r>
              <a:rPr lang="ru-RU" sz="1800" dirty="0">
                <a:solidFill>
                  <a:schemeClr val="tx2"/>
                </a:solidFill>
              </a:rPr>
              <a:t> с поставляемыми вместе с ней библиотеками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0BA4E5D-147E-4853-B2DD-2397D3DEEEDB}"/>
              </a:ext>
            </a:extLst>
          </p:cNvPr>
          <p:cNvSpPr txBox="1">
            <a:spLocks/>
          </p:cNvSpPr>
          <p:nvPr/>
        </p:nvSpPr>
        <p:spPr>
          <a:xfrm>
            <a:off x="2935162" y="5871117"/>
            <a:ext cx="5936822" cy="6217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tx2"/>
                </a:solidFill>
              </a:rPr>
              <a:t>Установка осуществляется из магазина приложений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6EA9359-84A2-4343-84FC-95C443919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89" y="1921559"/>
            <a:ext cx="8173249" cy="387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4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4CE10-C8BB-4F09-9B95-51193867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2"/>
                </a:solidFill>
                <a:cs typeface="Posterama"/>
              </a:rPr>
              <a:t>Интерфейс среды</a:t>
            </a:r>
            <a:endParaRPr lang="ru-RU">
              <a:solidFill>
                <a:schemeClr val="tx2"/>
              </a:solidFill>
            </a:endParaRP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6B675BC4-AEF3-456D-98EC-70B02E6FC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4" y="2611690"/>
            <a:ext cx="4238172" cy="3636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1 Бар навигации по проекту, сдесь можно переключаться между файлами, просматривать ошибки, запускать тесты, следить за потреблением ресурсов приложения</a:t>
            </a:r>
          </a:p>
          <a:p>
            <a:pPr>
              <a:buClr>
                <a:srgbClr val="FFFFFF"/>
              </a:buClr>
            </a:pPr>
            <a:r>
              <a:rPr lang="en-US" sz="1800">
                <a:solidFill>
                  <a:schemeClr val="tx2"/>
                </a:solidFill>
              </a:rPr>
              <a:t>2 Основное рабочее окно 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Clr>
                <a:srgbClr val="FFFFFF"/>
              </a:buClr>
            </a:pPr>
            <a:r>
              <a:rPr lang="en-US" sz="1800">
                <a:solidFill>
                  <a:schemeClr val="tx2"/>
                </a:solidFill>
              </a:rPr>
              <a:t>3. Консоль разработчика 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Clr>
                <a:srgbClr val="FFFFFF"/>
              </a:buClr>
            </a:pPr>
            <a:r>
              <a:rPr lang="en-US" sz="1800">
                <a:solidFill>
                  <a:schemeClr val="tx2"/>
                </a:solidFill>
              </a:rPr>
              <a:t>4. Инспектор свойств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Clr>
                <a:srgbClr val="FFFFFF"/>
              </a:buClr>
            </a:pPr>
            <a:r>
              <a:rPr lang="en-US" sz="1800">
                <a:solidFill>
                  <a:schemeClr val="tx2"/>
                </a:solidFill>
              </a:rPr>
              <a:t>5. Запуск сборки и демонстрации работы приложения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Рисунок 12">
            <a:extLst>
              <a:ext uri="{FF2B5EF4-FFF2-40B4-BE49-F238E27FC236}">
                <a16:creationId xmlns:a16="http://schemas.microsoft.com/office/drawing/2014/main" id="{43BB7AA2-9B49-42EF-89C7-97FB291A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643012"/>
            <a:ext cx="6795701" cy="37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26F723-AEF5-465E-81C1-1154AAAA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6"/>
            <a:ext cx="10754527" cy="2228755"/>
          </a:xfrm>
        </p:spPr>
        <p:txBody>
          <a:bodyPr anchor="b">
            <a:normAutofit/>
          </a:bodyPr>
          <a:lstStyle/>
          <a:p>
            <a:r>
              <a:rPr lang="ru-RU" dirty="0">
                <a:solidFill>
                  <a:schemeClr val="tx2"/>
                </a:solidFill>
                <a:cs typeface="Posterama"/>
              </a:rPr>
              <a:t>Структура проекта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3908172-4EA6-4BDC-8D97-B29965E07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384" y="3103952"/>
            <a:ext cx="3197072" cy="255288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22FE4D-5DEF-42DE-B3D9-CD19AE07A522}"/>
              </a:ext>
            </a:extLst>
          </p:cNvPr>
          <p:cNvSpPr txBox="1"/>
          <p:nvPr/>
        </p:nvSpPr>
        <p:spPr>
          <a:xfrm>
            <a:off x="4724400" y="3200400"/>
            <a:ext cx="7315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В проект входят: </a:t>
            </a:r>
            <a:endParaRPr lang="ru-RU"/>
          </a:p>
          <a:p>
            <a:r>
              <a:rPr lang="ru-RU" dirty="0"/>
              <a:t>1. Файлы с кодом для инициализации главного контроллера </a:t>
            </a:r>
          </a:p>
          <a:p>
            <a:r>
              <a:rPr lang="ru-RU" dirty="0"/>
              <a:t>2. Файлы Interface </a:t>
            </a:r>
            <a:r>
              <a:rPr lang="ru-RU" dirty="0" err="1"/>
              <a:t>Builder'а</a:t>
            </a:r>
            <a:r>
              <a:rPr lang="ru-RU" dirty="0"/>
              <a:t> связанные с контроллером</a:t>
            </a:r>
          </a:p>
          <a:p>
            <a:r>
              <a:rPr lang="ru-RU" dirty="0"/>
              <a:t>3. Файлы дополнительных ресурсов, например, изображений</a:t>
            </a:r>
          </a:p>
          <a:p>
            <a:r>
              <a:rPr lang="ru-RU" dirty="0"/>
              <a:t>4. Файлы базы данных, если требуется</a:t>
            </a:r>
          </a:p>
          <a:p>
            <a:r>
              <a:rPr lang="ru-RU" dirty="0"/>
              <a:t>5. Файлы конфигурации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46319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1B5D7-6E19-42A4-BA25-F39F9E7FA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  <a:cs typeface="Posterama"/>
              </a:rPr>
              <a:t>Знакомство со стандартными элементами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FBFED8-3C8C-4D2D-866B-B253C4CD7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chemeClr val="tx2"/>
                </a:solidFill>
              </a:rPr>
              <a:t>Приложения обладают большим набором элементов управления, чтобы каждый раз не писать новые реализации существует библиотека стандартных компонентов.</a:t>
            </a:r>
          </a:p>
          <a:p>
            <a:pPr>
              <a:buClr>
                <a:srgbClr val="FFFFFF"/>
              </a:buClr>
            </a:pPr>
            <a:r>
              <a:rPr lang="ru-RU" sz="1800" dirty="0">
                <a:solidFill>
                  <a:schemeClr val="tx2"/>
                </a:solidFill>
              </a:rPr>
              <a:t>Примером таких компонентов могут быть кнопки, переключатели, различные бары, жесты и виджеты.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866AA4D-C650-4899-8D06-594E0EE9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014409"/>
            <a:ext cx="6795701" cy="49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1206F-7001-4193-9FC7-76E2A892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2"/>
                </a:solidFill>
                <a:cs typeface="Posterama"/>
              </a:rPr>
              <a:t>Storyboard</a:t>
            </a: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FAB0C777-19FA-4FA3-B984-75A6EE72C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Storyboard </a:t>
            </a:r>
            <a:r>
              <a:rPr lang="en-US" sz="1800" dirty="0" err="1">
                <a:solidFill>
                  <a:schemeClr val="tx2"/>
                </a:solidFill>
              </a:rPr>
              <a:t>файлы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представляют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собой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описания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пользовательского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интерфейса</a:t>
            </a:r>
            <a:r>
              <a:rPr lang="en-US" sz="1800" dirty="0">
                <a:solidFill>
                  <a:schemeClr val="tx2"/>
                </a:solidFill>
              </a:rPr>
              <a:t> в </a:t>
            </a:r>
            <a:r>
              <a:rPr lang="en-US" sz="1800" dirty="0" err="1">
                <a:solidFill>
                  <a:schemeClr val="tx2"/>
                </a:solidFill>
              </a:rPr>
              <a:t>формате</a:t>
            </a:r>
            <a:r>
              <a:rPr lang="en-US" sz="1800" dirty="0">
                <a:solidFill>
                  <a:schemeClr val="tx2"/>
                </a:solidFill>
              </a:rPr>
              <a:t> xml. </a:t>
            </a:r>
            <a:endParaRPr lang="ru-RU">
              <a:solidFill>
                <a:schemeClr val="tx2"/>
              </a:solidFill>
            </a:endParaRPr>
          </a:p>
          <a:p>
            <a:pPr>
              <a:buClr>
                <a:srgbClr val="FFFFFF"/>
              </a:buClr>
            </a:pPr>
            <a:r>
              <a:rPr lang="en-US" sz="1800" dirty="0" err="1">
                <a:solidFill>
                  <a:schemeClr val="tx2"/>
                </a:solidFill>
              </a:rPr>
              <a:t>Содержимое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таких</a:t>
            </a:r>
            <a:r>
              <a:rPr lang="en-US" sz="1800" dirty="0">
                <a:solidFill>
                  <a:schemeClr val="tx2"/>
                </a:solidFill>
              </a:rPr>
              <a:t> </a:t>
            </a:r>
            <a:r>
              <a:rPr lang="en-US" sz="1800" dirty="0" err="1">
                <a:solidFill>
                  <a:schemeClr val="tx2"/>
                </a:solidFill>
              </a:rPr>
              <a:t>файлов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удобно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просматривать</a:t>
            </a:r>
            <a:r>
              <a:rPr lang="en-US" sz="1800" dirty="0">
                <a:solidFill>
                  <a:schemeClr val="tx2"/>
                </a:solidFill>
              </a:rPr>
              <a:t> и </a:t>
            </a:r>
            <a:r>
              <a:rPr lang="en-US" sz="1800" dirty="0" err="1">
                <a:solidFill>
                  <a:schemeClr val="tx2"/>
                </a:solidFill>
              </a:rPr>
              <a:t>конфигурировать</a:t>
            </a:r>
            <a:r>
              <a:rPr lang="en-US" sz="1800" dirty="0">
                <a:solidFill>
                  <a:schemeClr val="tx2"/>
                </a:solidFill>
              </a:rPr>
              <a:t> в </a:t>
            </a:r>
            <a:r>
              <a:rPr lang="en-US" sz="1800" dirty="0" err="1">
                <a:solidFill>
                  <a:schemeClr val="tx2"/>
                </a:solidFill>
              </a:rPr>
              <a:t>среде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разработки</a:t>
            </a:r>
            <a:r>
              <a:rPr lang="en-US" sz="1800" dirty="0">
                <a:solidFill>
                  <a:schemeClr val="tx2"/>
                </a:solidFill>
              </a:rPr>
              <a:t> </a:t>
            </a:r>
            <a:r>
              <a:rPr lang="en-US" sz="1800" dirty="0" err="1">
                <a:solidFill>
                  <a:schemeClr val="tx2"/>
                </a:solidFill>
              </a:rPr>
              <a:t>Xcode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ABF5D5E-147B-4CDF-B673-2115F27FD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311722"/>
            <a:ext cx="6795701" cy="43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F1238-F73B-407C-B2F9-C35AFF04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  <a:cs typeface="Posterama"/>
              </a:rPr>
              <a:t>Редактирование свойств элементов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A6CF9C67-1F07-4499-81D8-09BB6FED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Элементы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обладают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свойствами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en-US" sz="1800" dirty="0" err="1">
                <a:solidFill>
                  <a:schemeClr val="tx2"/>
                </a:solidFill>
              </a:rPr>
              <a:t>Каждый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элемент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может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быть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выбран</a:t>
            </a:r>
            <a:r>
              <a:rPr lang="en-US" sz="1800" dirty="0">
                <a:solidFill>
                  <a:schemeClr val="tx2"/>
                </a:solidFill>
              </a:rPr>
              <a:t> в </a:t>
            </a:r>
            <a:r>
              <a:rPr lang="en-US" sz="1800" dirty="0" err="1">
                <a:solidFill>
                  <a:schemeClr val="tx2"/>
                </a:solidFill>
              </a:rPr>
              <a:t>редакторе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интерфесов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для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просмотра</a:t>
            </a:r>
            <a:r>
              <a:rPr lang="en-US" sz="1800" dirty="0">
                <a:solidFill>
                  <a:schemeClr val="tx2"/>
                </a:solidFill>
              </a:rPr>
              <a:t> и </a:t>
            </a:r>
            <a:r>
              <a:rPr lang="en-US" sz="1800" dirty="0" err="1">
                <a:solidFill>
                  <a:schemeClr val="tx2"/>
                </a:solidFill>
              </a:rPr>
              <a:t>редактирования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его</a:t>
            </a:r>
            <a:r>
              <a:rPr lang="en-US" sz="1800" dirty="0">
                <a:solidFill>
                  <a:schemeClr val="tx2"/>
                </a:solidFill>
              </a:rPr>
              <a:t> </a:t>
            </a:r>
            <a:r>
              <a:rPr lang="en-US" sz="1800" dirty="0" err="1">
                <a:solidFill>
                  <a:schemeClr val="tx2"/>
                </a:solidFill>
              </a:rPr>
              <a:t>свойств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en-US" sz="1800" dirty="0">
                <a:solidFill>
                  <a:schemeClr val="tx2"/>
                </a:solidFill>
              </a:rPr>
              <a:t>К </a:t>
            </a:r>
            <a:r>
              <a:rPr lang="en-US" sz="1800" dirty="0" err="1">
                <a:solidFill>
                  <a:schemeClr val="tx2"/>
                </a:solidFill>
              </a:rPr>
              <a:t>изменению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этих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свойств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есть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доступ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из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кода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если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это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необходимо</a:t>
            </a:r>
            <a:r>
              <a:rPr lang="en-US" sz="1800" dirty="0">
                <a:solidFill>
                  <a:schemeClr val="tx2"/>
                </a:solidFill>
              </a:rPr>
              <a:t> в </a:t>
            </a:r>
            <a:r>
              <a:rPr lang="en-US" sz="1800" dirty="0" err="1">
                <a:solidFill>
                  <a:schemeClr val="tx2"/>
                </a:solidFill>
              </a:rPr>
              <a:t>процессе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работы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программы</a:t>
            </a:r>
          </a:p>
          <a:p>
            <a:pPr>
              <a:buClr>
                <a:srgbClr val="FFFFFF"/>
              </a:buClr>
            </a:pPr>
            <a:r>
              <a:rPr lang="en-US" sz="1800" dirty="0" err="1">
                <a:solidFill>
                  <a:schemeClr val="tx2"/>
                </a:solidFill>
              </a:rPr>
              <a:t>На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изображении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приведен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пример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свойств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обычной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надписи</a:t>
            </a:r>
            <a:r>
              <a:rPr lang="en-US" sz="1800" dirty="0">
                <a:solidFill>
                  <a:schemeClr val="tx2"/>
                </a:solidFill>
              </a:rPr>
              <a:t> - </a:t>
            </a:r>
            <a:r>
              <a:rPr lang="en-US" sz="1800" dirty="0" err="1">
                <a:solidFill>
                  <a:schemeClr val="tx2"/>
                </a:solidFill>
              </a:rPr>
              <a:t>элемент</a:t>
            </a:r>
            <a:r>
              <a:rPr lang="en-US" sz="1800" dirty="0">
                <a:solidFill>
                  <a:schemeClr val="tx2"/>
                </a:solidFill>
              </a:rPr>
              <a:t> label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645ACCFC-4EE9-470E-B3B0-F6C35C33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93" y="721081"/>
            <a:ext cx="1795258" cy="55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4293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FDFC7-F18F-42BC-A474-9E04404B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0" y="732348"/>
            <a:ext cx="5410199" cy="224073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  <a:cs typeface="Posterama"/>
              </a:rPr>
              <a:t>Обработка событий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077907-8D0A-45D5-AA51-DB475E4D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2" y="1585627"/>
            <a:ext cx="5009616" cy="379478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C4279CB-3754-457E-ABF0-034B8976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3264832"/>
            <a:ext cx="5410199" cy="2980124"/>
          </a:xfrm>
        </p:spPr>
        <p:txBody>
          <a:bodyPr>
            <a:normAutofit/>
          </a:bodyPr>
          <a:lstStyle/>
          <a:p>
            <a:endParaRPr lang="ru-RU" sz="1800">
              <a:solidFill>
                <a:schemeClr val="tx2"/>
              </a:solidFill>
            </a:endParaRPr>
          </a:p>
          <a:p>
            <a:pPr>
              <a:buClr>
                <a:srgbClr val="FFFFFF"/>
              </a:buClr>
            </a:pPr>
            <a:endParaRPr lang="ru-RU" sz="1800">
              <a:solidFill>
                <a:schemeClr val="tx2"/>
              </a:solidFill>
            </a:endParaRPr>
          </a:p>
          <a:p>
            <a:pPr>
              <a:buClr>
                <a:srgbClr val="FFFFFF"/>
              </a:buClr>
            </a:pPr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3206F-9025-4F8A-A32E-A97AA8ACC9BB}"/>
              </a:ext>
            </a:extLst>
          </p:cNvPr>
          <p:cNvSpPr txBox="1"/>
          <p:nvPr/>
        </p:nvSpPr>
        <p:spPr>
          <a:xfrm>
            <a:off x="6110514" y="3062514"/>
            <a:ext cx="521062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Для простого добавления реакции на событие, выберете элемент в редакторе интерфейса и зажав клавишу </a:t>
            </a:r>
            <a:r>
              <a:rPr lang="ru-RU" dirty="0" err="1"/>
              <a:t>control</a:t>
            </a:r>
            <a:r>
              <a:rPr lang="ru-RU" dirty="0"/>
              <a:t> перенесите в редактор кода на нужную строку.</a:t>
            </a:r>
          </a:p>
          <a:p>
            <a:r>
              <a:rPr lang="ru-RU" dirty="0"/>
              <a:t>Появится окно где можно будет указать название функции и событие на которое должна вызываться эта функция.</a:t>
            </a:r>
          </a:p>
        </p:txBody>
      </p:sp>
    </p:spTree>
    <p:extLst>
      <p:ext uri="{BB962C8B-B14F-4D97-AF65-F5344CB8AC3E}">
        <p14:creationId xmlns:p14="http://schemas.microsoft.com/office/powerpoint/2010/main" val="3826296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212E99B-ADA7-4828-85E9-B06335C69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8A472F5-A01F-4D2E-96F9-CAE8AC130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4930" y="1"/>
            <a:ext cx="3637820" cy="813037"/>
          </a:xfrm>
          <a:custGeom>
            <a:avLst/>
            <a:gdLst>
              <a:gd name="connsiteX0" fmla="*/ 0 w 3637820"/>
              <a:gd name="connsiteY0" fmla="*/ 0 h 813037"/>
              <a:gd name="connsiteX1" fmla="*/ 3637820 w 3637820"/>
              <a:gd name="connsiteY1" fmla="*/ 0 h 813037"/>
              <a:gd name="connsiteX2" fmla="*/ 3550919 w 3637820"/>
              <a:gd name="connsiteY2" fmla="*/ 95616 h 813037"/>
              <a:gd name="connsiteX3" fmla="*/ 1818910 w 3637820"/>
              <a:gd name="connsiteY3" fmla="*/ 813037 h 813037"/>
              <a:gd name="connsiteX4" fmla="*/ 86902 w 3637820"/>
              <a:gd name="connsiteY4" fmla="*/ 95616 h 81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7820" h="813037">
                <a:moveTo>
                  <a:pt x="0" y="0"/>
                </a:moveTo>
                <a:lnTo>
                  <a:pt x="3637820" y="0"/>
                </a:lnTo>
                <a:lnTo>
                  <a:pt x="3550919" y="95616"/>
                </a:lnTo>
                <a:cubicBezTo>
                  <a:pt x="3107659" y="538876"/>
                  <a:pt x="2495301" y="813037"/>
                  <a:pt x="1818910" y="813037"/>
                </a:cubicBezTo>
                <a:cubicBezTo>
                  <a:pt x="1142518" y="813037"/>
                  <a:pt x="530161" y="538876"/>
                  <a:pt x="86902" y="9561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949542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E79277E-3F25-4BE2-8F0B-5F5FC048B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5" y="4909946"/>
            <a:ext cx="2030168" cy="1948055"/>
          </a:xfrm>
          <a:custGeom>
            <a:avLst/>
            <a:gdLst>
              <a:gd name="connsiteX0" fmla="*/ 2030168 w 2030168"/>
              <a:gd name="connsiteY0" fmla="*/ 0 h 1948055"/>
              <a:gd name="connsiteX1" fmla="*/ 2030168 w 2030168"/>
              <a:gd name="connsiteY1" fmla="*/ 832195 h 1948055"/>
              <a:gd name="connsiteX2" fmla="*/ 1918431 w 2030168"/>
              <a:gd name="connsiteY2" fmla="*/ 860925 h 1948055"/>
              <a:gd name="connsiteX3" fmla="*/ 846136 w 2030168"/>
              <a:gd name="connsiteY3" fmla="*/ 1933220 h 1948055"/>
              <a:gd name="connsiteX4" fmla="*/ 842322 w 2030168"/>
              <a:gd name="connsiteY4" fmla="*/ 1948055 h 1948055"/>
              <a:gd name="connsiteX5" fmla="*/ 0 w 2030168"/>
              <a:gd name="connsiteY5" fmla="*/ 1948055 h 1948055"/>
              <a:gd name="connsiteX6" fmla="*/ 3608 w 2030168"/>
              <a:gd name="connsiteY6" fmla="*/ 1924417 h 1948055"/>
              <a:gd name="connsiteX7" fmla="*/ 1909628 w 2030168"/>
              <a:gd name="connsiteY7" fmla="*/ 18396 h 19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0168" h="1948055">
                <a:moveTo>
                  <a:pt x="2030168" y="0"/>
                </a:moveTo>
                <a:lnTo>
                  <a:pt x="2030168" y="832195"/>
                </a:lnTo>
                <a:lnTo>
                  <a:pt x="1918431" y="860925"/>
                </a:lnTo>
                <a:cubicBezTo>
                  <a:pt x="1407892" y="1019719"/>
                  <a:pt x="1004930" y="1422681"/>
                  <a:pt x="846136" y="1933220"/>
                </a:cubicBezTo>
                <a:lnTo>
                  <a:pt x="842322" y="1948055"/>
                </a:lnTo>
                <a:lnTo>
                  <a:pt x="0" y="1948055"/>
                </a:lnTo>
                <a:lnTo>
                  <a:pt x="3608" y="1924417"/>
                </a:lnTo>
                <a:cubicBezTo>
                  <a:pt x="199379" y="967705"/>
                  <a:pt x="952916" y="214168"/>
                  <a:pt x="1909628" y="18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4B184-7BFB-46EC-A735-2FAB62BE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68276"/>
            <a:ext cx="10729148" cy="2232201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2">
                    <a:alpha val="80000"/>
                  </a:schemeClr>
                </a:solidFill>
                <a:cs typeface="Posterama"/>
              </a:rPr>
              <a:t>Касания, нажатия, жесты</a:t>
            </a:r>
          </a:p>
        </p:txBody>
      </p:sp>
      <p:pic>
        <p:nvPicPr>
          <p:cNvPr id="4" name="Рисунок 4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609AE436-F674-4091-BA97-F63FC976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97" y="2592493"/>
            <a:ext cx="1922184" cy="3151123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A581E5A-AF04-4E1C-A271-1EB71130D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97" y="2833193"/>
            <a:ext cx="2137906" cy="2669723"/>
          </a:xfrm>
          <a:prstGeom prst="rect">
            <a:avLst/>
          </a:prstGeom>
        </p:spPr>
      </p:pic>
      <p:pic>
        <p:nvPicPr>
          <p:cNvPr id="6" name="Рисунок 6" descr="Изображение выглядит как вычерчивание линий&#10;&#10;Автоматически созданное описание">
            <a:extLst>
              <a:ext uri="{FF2B5EF4-FFF2-40B4-BE49-F238E27FC236}">
                <a16:creationId xmlns:a16="http://schemas.microsoft.com/office/drawing/2014/main" id="{71C2F9CA-0F77-40C3-B11F-1091C19B0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658" y="3327092"/>
            <a:ext cx="3364363" cy="1681925"/>
          </a:xfrm>
          <a:prstGeom prst="rect">
            <a:avLst/>
          </a:prstGeom>
        </p:spPr>
      </p:pic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249B4363-5690-4029-9155-1A18B54DC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734" y="1552751"/>
            <a:ext cx="3694163" cy="46922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alpha val="80000"/>
                  </a:schemeClr>
                </a:solidFill>
              </a:rPr>
              <a:t>Жесты обеспечивают взаимодействие пользователя с программой.</a:t>
            </a:r>
            <a:endParaRPr lang="ru-RU">
              <a:solidFill>
                <a:schemeClr val="tx2">
                  <a:alpha val="80000"/>
                </a:schemeClr>
              </a:solidFill>
            </a:endParaRPr>
          </a:p>
          <a:p>
            <a:pPr>
              <a:buClr>
                <a:srgbClr val="FFFFFF"/>
              </a:buClr>
            </a:pPr>
            <a:r>
              <a:rPr lang="en-US" sz="1800">
                <a:solidFill>
                  <a:schemeClr val="tx2">
                    <a:alpha val="80000"/>
                  </a:schemeClr>
                </a:solidFill>
              </a:rPr>
              <a:t>Они являются очень гибким инструментом и даже, если в элементе не предусмотрено реагирование  на касания, можно добавить к этому элементу отдельный жест с функцией, которая будет вызвана при его срабатывании.</a:t>
            </a:r>
            <a:endParaRPr lang="en-US" sz="1800" dirty="0">
              <a:solidFill>
                <a:schemeClr val="tx2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103253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SineVTI</vt:lpstr>
      <vt:lpstr>Работа с UIKit</vt:lpstr>
      <vt:lpstr>Приступая к работе</vt:lpstr>
      <vt:lpstr>Интерфейс среды</vt:lpstr>
      <vt:lpstr>Структура проекта</vt:lpstr>
      <vt:lpstr>Знакомство со стандартными элементами</vt:lpstr>
      <vt:lpstr>Storyboard</vt:lpstr>
      <vt:lpstr>Редактирование свойств элементов</vt:lpstr>
      <vt:lpstr>Обработка событий</vt:lpstr>
      <vt:lpstr>Касания, нажатия, жесты</vt:lpstr>
      <vt:lpstr>Анимации</vt:lpstr>
      <vt:lpstr>Контроллеры</vt:lpstr>
      <vt:lpstr>Адаптивные элементы интерфейса</vt:lpstr>
      <vt:lpstr>Создание своих элементов интерфейса</vt:lpstr>
      <vt:lpstr>Xib файлы</vt:lpstr>
      <vt:lpstr>Рисование на элементе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521</cp:revision>
  <dcterms:created xsi:type="dcterms:W3CDTF">2021-10-24T18:29:40Z</dcterms:created>
  <dcterms:modified xsi:type="dcterms:W3CDTF">2021-10-31T20:18:13Z</dcterms:modified>
</cp:coreProperties>
</file>